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64" r:id="rId5"/>
    <p:sldId id="259" r:id="rId6"/>
    <p:sldId id="260"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9" autoAdjust="0"/>
    <p:restoredTop sz="94660"/>
  </p:normalViewPr>
  <p:slideViewPr>
    <p:cSldViewPr snapToGrid="0">
      <p:cViewPr varScale="1">
        <p:scale>
          <a:sx n="33" d="100"/>
          <a:sy n="33" d="100"/>
        </p:scale>
        <p:origin x="66"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F22BCE-CBD6-4B81-9955-C91303A8DA40}" type="datetimeFigureOut">
              <a:rPr lang="en-US" smtClean="0"/>
              <a:t>2/28/2018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A28BBD-0502-4CA1-B96B-D2E843747126}" type="slidenum">
              <a:rPr lang="en-US" smtClean="0"/>
              <a:t>‹#›</a:t>
            </a:fld>
            <a:endParaRPr lang="en-US"/>
          </a:p>
        </p:txBody>
      </p:sp>
    </p:spTree>
    <p:extLst>
      <p:ext uri="{BB962C8B-B14F-4D97-AF65-F5344CB8AC3E}">
        <p14:creationId xmlns:p14="http://schemas.microsoft.com/office/powerpoint/2010/main" val="576749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2/28/2018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2/28/2018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2/28/2018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2/28/2018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2/28/2018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2/28/2018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Week 10</a:t>
            </a:r>
          </a:p>
        </p:txBody>
      </p:sp>
      <p:sp>
        <p:nvSpPr>
          <p:cNvPr id="3" name="Subtitle 2"/>
          <p:cNvSpPr>
            <a:spLocks noGrp="1"/>
          </p:cNvSpPr>
          <p:nvPr>
            <p:ph type="subTitle" idx="1"/>
          </p:nvPr>
        </p:nvSpPr>
        <p:spPr/>
        <p:txBody>
          <a:bodyPr/>
          <a:lstStyle/>
          <a:p>
            <a:r>
              <a:rPr lang="en-US" dirty="0"/>
              <a:t>Physical Security</a:t>
            </a:r>
          </a:p>
        </p:txBody>
      </p:sp>
    </p:spTree>
    <p:extLst>
      <p:ext uri="{BB962C8B-B14F-4D97-AF65-F5344CB8AC3E}">
        <p14:creationId xmlns:p14="http://schemas.microsoft.com/office/powerpoint/2010/main" val="3194330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Physical Security and why is it important?</a:t>
            </a:r>
          </a:p>
        </p:txBody>
      </p:sp>
      <p:sp>
        <p:nvSpPr>
          <p:cNvPr id="3" name="Content Placeholder 2"/>
          <p:cNvSpPr>
            <a:spLocks noGrp="1"/>
          </p:cNvSpPr>
          <p:nvPr>
            <p:ph idx="1"/>
          </p:nvPr>
        </p:nvSpPr>
        <p:spPr/>
        <p:txBody>
          <a:bodyPr/>
          <a:lstStyle/>
          <a:p>
            <a:r>
              <a:rPr lang="en-US" dirty="0"/>
              <a:t>Overlooked problem</a:t>
            </a:r>
          </a:p>
          <a:p>
            <a:r>
              <a:rPr lang="en-US" dirty="0"/>
              <a:t>What does physical access mean</a:t>
            </a:r>
          </a:p>
          <a:p>
            <a:r>
              <a:rPr lang="en-US" dirty="0"/>
              <a:t>Why is it dangerous?</a:t>
            </a:r>
          </a:p>
          <a:p>
            <a:endParaRPr lang="en-US" dirty="0"/>
          </a:p>
        </p:txBody>
      </p:sp>
      <p:pic>
        <p:nvPicPr>
          <p:cNvPr id="4" name="Picture 3" descr="Physical access control showing a hallway only partially blocked off." title="meme"/>
          <p:cNvPicPr>
            <a:picLocks noChangeAspect="1"/>
          </p:cNvPicPr>
          <p:nvPr/>
        </p:nvPicPr>
        <p:blipFill>
          <a:blip r:embed="rId2"/>
          <a:stretch>
            <a:fillRect/>
          </a:stretch>
        </p:blipFill>
        <p:spPr>
          <a:xfrm>
            <a:off x="6327238" y="1565471"/>
            <a:ext cx="4686300" cy="4514850"/>
          </a:xfrm>
          <a:prstGeom prst="rect">
            <a:avLst/>
          </a:prstGeom>
        </p:spPr>
      </p:pic>
      <p:sp>
        <p:nvSpPr>
          <p:cNvPr id="5" name="TextBox 4"/>
          <p:cNvSpPr txBox="1"/>
          <p:nvPr/>
        </p:nvSpPr>
        <p:spPr>
          <a:xfrm>
            <a:off x="6426591" y="6080321"/>
            <a:ext cx="4487594" cy="646331"/>
          </a:xfrm>
          <a:prstGeom prst="rect">
            <a:avLst/>
          </a:prstGeom>
          <a:noFill/>
        </p:spPr>
        <p:txBody>
          <a:bodyPr wrap="square" rtlCol="0">
            <a:spAutoFit/>
          </a:bodyPr>
          <a:lstStyle/>
          <a:p>
            <a:r>
              <a:rPr lang="en-US" dirty="0"/>
              <a:t>https://en.wikipedia.org/wiki/Physical_security</a:t>
            </a:r>
          </a:p>
        </p:txBody>
      </p:sp>
    </p:spTree>
    <p:extLst>
      <p:ext uri="{BB962C8B-B14F-4D97-AF65-F5344CB8AC3E}">
        <p14:creationId xmlns:p14="http://schemas.microsoft.com/office/powerpoint/2010/main" val="2584444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that are overlooked</a:t>
            </a:r>
          </a:p>
        </p:txBody>
      </p:sp>
      <p:sp>
        <p:nvSpPr>
          <p:cNvPr id="3" name="Content Placeholder 2"/>
          <p:cNvSpPr>
            <a:spLocks noGrp="1"/>
          </p:cNvSpPr>
          <p:nvPr>
            <p:ph idx="1"/>
          </p:nvPr>
        </p:nvSpPr>
        <p:spPr/>
        <p:txBody>
          <a:bodyPr/>
          <a:lstStyle/>
          <a:p>
            <a:r>
              <a:rPr lang="en-US" dirty="0"/>
              <a:t>Servers</a:t>
            </a:r>
          </a:p>
          <a:p>
            <a:r>
              <a:rPr lang="en-US" dirty="0"/>
              <a:t>Network Cables (LAN tap example)</a:t>
            </a:r>
          </a:p>
          <a:p>
            <a:r>
              <a:rPr lang="en-US" dirty="0"/>
              <a:t>Data storage</a:t>
            </a:r>
          </a:p>
          <a:p>
            <a:r>
              <a:rPr lang="en-US" dirty="0"/>
              <a:t>Backups</a:t>
            </a:r>
          </a:p>
          <a:p>
            <a:endParaRPr lang="en-US" dirty="0"/>
          </a:p>
        </p:txBody>
      </p:sp>
      <p:pic>
        <p:nvPicPr>
          <p:cNvPr id="4" name="Picture 3" descr="Image of a LAN tap device" title="LAN Tap"/>
          <p:cNvPicPr>
            <a:picLocks noChangeAspect="1"/>
          </p:cNvPicPr>
          <p:nvPr/>
        </p:nvPicPr>
        <p:blipFill>
          <a:blip r:embed="rId2"/>
          <a:stretch>
            <a:fillRect/>
          </a:stretch>
        </p:blipFill>
        <p:spPr>
          <a:xfrm>
            <a:off x="6956878" y="2052918"/>
            <a:ext cx="3561470" cy="3561470"/>
          </a:xfrm>
          <a:prstGeom prst="rect">
            <a:avLst/>
          </a:prstGeom>
        </p:spPr>
      </p:pic>
      <p:sp>
        <p:nvSpPr>
          <p:cNvPr id="5" name="TextBox 4"/>
          <p:cNvSpPr txBox="1"/>
          <p:nvPr/>
        </p:nvSpPr>
        <p:spPr>
          <a:xfrm>
            <a:off x="7019778" y="5781822"/>
            <a:ext cx="3488788" cy="666247"/>
          </a:xfrm>
          <a:prstGeom prst="rect">
            <a:avLst/>
          </a:prstGeom>
          <a:noFill/>
        </p:spPr>
        <p:txBody>
          <a:bodyPr wrap="square" rtlCol="0">
            <a:spAutoFit/>
          </a:bodyPr>
          <a:lstStyle/>
          <a:p>
            <a:r>
              <a:rPr lang="en-US" dirty="0"/>
              <a:t>https://hakshop.com/products/throwing-star-lan-tap</a:t>
            </a:r>
          </a:p>
        </p:txBody>
      </p:sp>
    </p:spTree>
    <p:extLst>
      <p:ext uri="{BB962C8B-B14F-4D97-AF65-F5344CB8AC3E}">
        <p14:creationId xmlns:p14="http://schemas.microsoft.com/office/powerpoint/2010/main" val="1296522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Security</a:t>
            </a:r>
          </a:p>
        </p:txBody>
      </p:sp>
      <p:sp>
        <p:nvSpPr>
          <p:cNvPr id="3" name="Content Placeholder 2"/>
          <p:cNvSpPr>
            <a:spLocks noGrp="1"/>
          </p:cNvSpPr>
          <p:nvPr>
            <p:ph idx="1"/>
          </p:nvPr>
        </p:nvSpPr>
        <p:spPr/>
        <p:txBody>
          <a:bodyPr/>
          <a:lstStyle/>
          <a:p>
            <a:r>
              <a:rPr lang="en-US" dirty="0"/>
              <a:t>Legality?</a:t>
            </a:r>
          </a:p>
          <a:p>
            <a:r>
              <a:rPr lang="en-US" dirty="0"/>
              <a:t>Lock sport in security community</a:t>
            </a:r>
          </a:p>
          <a:p>
            <a:r>
              <a:rPr lang="en-US" dirty="0"/>
              <a:t>Lock sport with demo and activity!</a:t>
            </a:r>
          </a:p>
        </p:txBody>
      </p:sp>
      <p:pic>
        <p:nvPicPr>
          <p:cNvPr id="4" name="Picture 3" descr="Physical security cut away of a key mechanism to show how keys work" title="Key mechanism"/>
          <p:cNvPicPr>
            <a:picLocks noChangeAspect="1"/>
          </p:cNvPicPr>
          <p:nvPr/>
        </p:nvPicPr>
        <p:blipFill>
          <a:blip r:embed="rId2"/>
          <a:stretch>
            <a:fillRect/>
          </a:stretch>
        </p:blipFill>
        <p:spPr>
          <a:xfrm>
            <a:off x="5978769" y="2723961"/>
            <a:ext cx="4762500" cy="2133600"/>
          </a:xfrm>
          <a:prstGeom prst="rect">
            <a:avLst/>
          </a:prstGeom>
        </p:spPr>
      </p:pic>
      <p:sp>
        <p:nvSpPr>
          <p:cNvPr id="5" name="TextBox 4"/>
          <p:cNvSpPr txBox="1"/>
          <p:nvPr/>
        </p:nvSpPr>
        <p:spPr>
          <a:xfrm>
            <a:off x="5978769" y="5057231"/>
            <a:ext cx="4557932" cy="646331"/>
          </a:xfrm>
          <a:prstGeom prst="rect">
            <a:avLst/>
          </a:prstGeom>
          <a:noFill/>
        </p:spPr>
        <p:txBody>
          <a:bodyPr wrap="square" rtlCol="0">
            <a:spAutoFit/>
          </a:bodyPr>
          <a:lstStyle/>
          <a:p>
            <a:r>
              <a:rPr lang="en-US" dirty="0"/>
              <a:t>https://en.wikipedia.org/wiki/Lock_picking</a:t>
            </a:r>
          </a:p>
        </p:txBody>
      </p:sp>
    </p:spTree>
    <p:extLst>
      <p:ext uri="{BB962C8B-B14F-4D97-AF65-F5344CB8AC3E}">
        <p14:creationId xmlns:p14="http://schemas.microsoft.com/office/powerpoint/2010/main" val="3118888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Protecting systems</a:t>
            </a:r>
          </a:p>
        </p:txBody>
      </p:sp>
      <p:sp>
        <p:nvSpPr>
          <p:cNvPr id="3" name="Content Placeholder 2"/>
          <p:cNvSpPr>
            <a:spLocks noGrp="1"/>
          </p:cNvSpPr>
          <p:nvPr>
            <p:ph idx="1"/>
          </p:nvPr>
        </p:nvSpPr>
        <p:spPr/>
        <p:txBody>
          <a:bodyPr/>
          <a:lstStyle/>
          <a:p>
            <a:r>
              <a:rPr lang="en-US" dirty="0"/>
              <a:t>Operating systems</a:t>
            </a:r>
          </a:p>
          <a:p>
            <a:pPr lvl="1"/>
            <a:r>
              <a:rPr lang="en-US"/>
              <a:t>Updates tricking users into updates</a:t>
            </a:r>
          </a:p>
          <a:p>
            <a:pPr lvl="2"/>
            <a:r>
              <a:rPr lang="en-US"/>
              <a:t>Waterholes </a:t>
            </a:r>
            <a:endParaRPr lang="en-US" dirty="0"/>
          </a:p>
          <a:p>
            <a:pPr lvl="1"/>
            <a:r>
              <a:rPr lang="en-US"/>
              <a:t>Secure Boot/ locking the BIOS</a:t>
            </a:r>
            <a:endParaRPr lang="en-US" dirty="0"/>
          </a:p>
          <a:p>
            <a:pPr lvl="1"/>
            <a:r>
              <a:rPr lang="en-US"/>
              <a:t>Remote Updates, forced updates, </a:t>
            </a:r>
            <a:endParaRPr lang="en-US" dirty="0"/>
          </a:p>
          <a:p>
            <a:pPr lvl="1"/>
            <a:r>
              <a:rPr lang="en-US" dirty="0"/>
              <a:t>Getting users to update</a:t>
            </a:r>
          </a:p>
          <a:p>
            <a:r>
              <a:rPr lang="en-US"/>
              <a:t>Applications</a:t>
            </a:r>
          </a:p>
          <a:p>
            <a:pPr lvl="1"/>
            <a:r>
              <a:rPr lang="en-US"/>
              <a:t>Flash </a:t>
            </a:r>
            <a:endParaRPr lang="en-US" dirty="0"/>
          </a:p>
          <a:p>
            <a:pPr lvl="1"/>
            <a:r>
              <a:rPr lang="en-US"/>
              <a:t>Trust, who to trust, websites wanting trust</a:t>
            </a:r>
            <a:endParaRPr lang="en-US" dirty="0"/>
          </a:p>
          <a:p>
            <a:pPr lvl="1"/>
            <a:r>
              <a:rPr lang="en-US" dirty="0"/>
              <a:t>Signed Updates</a:t>
            </a:r>
          </a:p>
          <a:p>
            <a:pPr lvl="1"/>
            <a:endParaRPr lang="en-US" dirty="0"/>
          </a:p>
        </p:txBody>
      </p:sp>
    </p:spTree>
    <p:extLst>
      <p:ext uri="{BB962C8B-B14F-4D97-AF65-F5344CB8AC3E}">
        <p14:creationId xmlns:p14="http://schemas.microsoft.com/office/powerpoint/2010/main" val="1565771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Allowlisting and denylisting</a:t>
            </a:r>
          </a:p>
        </p:txBody>
      </p:sp>
      <p:sp>
        <p:nvSpPr>
          <p:cNvPr id="3" name="Content Placeholder 2"/>
          <p:cNvSpPr>
            <a:spLocks noGrp="1"/>
          </p:cNvSpPr>
          <p:nvPr>
            <p:ph idx="1"/>
          </p:nvPr>
        </p:nvSpPr>
        <p:spPr>
          <a:xfrm>
            <a:off x="1103313" y="2083210"/>
            <a:ext cx="5413632" cy="4165189"/>
          </a:xfrm>
        </p:spPr>
        <p:txBody>
          <a:bodyPr/>
          <a:lstStyle/>
          <a:p>
            <a:r>
              <a:rPr lang="en-US" dirty="0"/>
              <a:t>Allowlists</a:t>
            </a:r>
          </a:p>
          <a:p>
            <a:r>
              <a:rPr lang="en-US"/>
              <a:t>Denylists</a:t>
            </a:r>
          </a:p>
          <a:p>
            <a:pPr lvl="1"/>
            <a:r>
              <a:rPr lang="en-US"/>
              <a:t>You'll still see whitelist and blacklist in older tools, documentation, and job postings. The industry is moving away from them because they tie white to good and black to bad, and the new terms say what the list does</a:t>
            </a:r>
          </a:p>
          <a:p>
            <a:r>
              <a:rPr lang="en-US"/>
              <a:t>Example of Chromebooks</a:t>
            </a:r>
          </a:p>
          <a:p>
            <a:r>
              <a:rPr lang="en-US"/>
              <a:t>Example of corporate systems mobiles</a:t>
            </a:r>
            <a:endParaRPr lang="en-US" dirty="0"/>
          </a:p>
        </p:txBody>
      </p:sp>
      <p:pic>
        <p:nvPicPr>
          <p:cNvPr id="4" name="Picture 3" descr="spy vs spy" title="meme"/>
          <p:cNvPicPr>
            <a:picLocks noChangeAspect="1"/>
          </p:cNvPicPr>
          <p:nvPr/>
        </p:nvPicPr>
        <p:blipFill>
          <a:blip r:embed="rId2"/>
          <a:stretch>
            <a:fillRect/>
          </a:stretch>
        </p:blipFill>
        <p:spPr>
          <a:xfrm>
            <a:off x="6864099" y="2443412"/>
            <a:ext cx="4202211" cy="3804987"/>
          </a:xfrm>
          <a:prstGeom prst="rect">
            <a:avLst/>
          </a:prstGeom>
        </p:spPr>
      </p:pic>
    </p:spTree>
    <p:extLst>
      <p:ext uri="{BB962C8B-B14F-4D97-AF65-F5344CB8AC3E}">
        <p14:creationId xmlns:p14="http://schemas.microsoft.com/office/powerpoint/2010/main" val="1774846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Peripheral Threats</a:t>
            </a:r>
          </a:p>
        </p:txBody>
      </p:sp>
      <p:sp>
        <p:nvSpPr>
          <p:cNvPr id="3" name="Content Placeholder 2"/>
          <p:cNvSpPr>
            <a:spLocks noGrp="1"/>
          </p:cNvSpPr>
          <p:nvPr>
            <p:ph idx="1"/>
          </p:nvPr>
        </p:nvSpPr>
        <p:spPr/>
        <p:txBody>
          <a:bodyPr/>
          <a:lstStyle/>
          <a:p>
            <a:r>
              <a:rPr lang="en-US" dirty="0"/>
              <a:t>Devices</a:t>
            </a:r>
          </a:p>
          <a:p>
            <a:pPr lvl="1"/>
            <a:r>
              <a:rPr lang="en-US" dirty="0"/>
              <a:t>Printers</a:t>
            </a:r>
          </a:p>
          <a:p>
            <a:pPr lvl="1"/>
            <a:r>
              <a:rPr lang="en-US" dirty="0"/>
              <a:t>Routers</a:t>
            </a:r>
          </a:p>
          <a:p>
            <a:pPr lvl="1"/>
            <a:r>
              <a:rPr lang="en-US" dirty="0"/>
              <a:t>Copiers</a:t>
            </a:r>
          </a:p>
          <a:p>
            <a:pPr lvl="1"/>
            <a:r>
              <a:rPr lang="en-US" dirty="0"/>
              <a:t>Fax machines</a:t>
            </a:r>
          </a:p>
          <a:p>
            <a:pPr lvl="1"/>
            <a:r>
              <a:rPr lang="en-US" dirty="0"/>
              <a:t>USB</a:t>
            </a:r>
          </a:p>
          <a:p>
            <a:pPr lvl="1"/>
            <a:r>
              <a:rPr lang="en-US" dirty="0" err="1"/>
              <a:t>iDevices</a:t>
            </a:r>
            <a:endParaRPr lang="en-US" dirty="0"/>
          </a:p>
          <a:p>
            <a:pPr lvl="1"/>
            <a:r>
              <a:rPr lang="en-US" dirty="0"/>
              <a:t>Phones</a:t>
            </a:r>
          </a:p>
          <a:p>
            <a:r>
              <a:rPr lang="en-US" dirty="0"/>
              <a:t>What happens to them after use?</a:t>
            </a:r>
          </a:p>
        </p:txBody>
      </p:sp>
      <p:pic>
        <p:nvPicPr>
          <p:cNvPr id="4" name="Picture 3" descr="Covering the bottom of a mouse so a person can't use it." title="meme"/>
          <p:cNvPicPr>
            <a:picLocks noChangeAspect="1"/>
          </p:cNvPicPr>
          <p:nvPr/>
        </p:nvPicPr>
        <p:blipFill>
          <a:blip r:embed="rId2"/>
          <a:stretch>
            <a:fillRect/>
          </a:stretch>
        </p:blipFill>
        <p:spPr>
          <a:xfrm>
            <a:off x="6246935" y="1152983"/>
            <a:ext cx="2854862" cy="3985387"/>
          </a:xfrm>
          <a:prstGeom prst="rect">
            <a:avLst/>
          </a:prstGeom>
        </p:spPr>
      </p:pic>
    </p:spTree>
    <p:extLst>
      <p:ext uri="{BB962C8B-B14F-4D97-AF65-F5344CB8AC3E}">
        <p14:creationId xmlns:p14="http://schemas.microsoft.com/office/powerpoint/2010/main" val="3232096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Threats and Countermeasures</a:t>
            </a:r>
          </a:p>
        </p:txBody>
      </p:sp>
      <p:sp>
        <p:nvSpPr>
          <p:cNvPr id="3" name="Content Placeholder 2"/>
          <p:cNvSpPr>
            <a:spLocks noGrp="1"/>
          </p:cNvSpPr>
          <p:nvPr>
            <p:ph idx="1"/>
          </p:nvPr>
        </p:nvSpPr>
        <p:spPr/>
        <p:txBody>
          <a:bodyPr/>
          <a:lstStyle/>
          <a:p>
            <a:pPr marL="0" indent="0">
              <a:buNone/>
            </a:pPr>
            <a:r>
              <a:rPr lang="en-US"/>
              <a:t> </a:t>
            </a:r>
          </a:p>
        </p:txBody>
      </p:sp>
      <p:graphicFrame>
        <p:nvGraphicFramePr>
          <p:cNvPr id="4" name="Table 4" descr="Threats vs Countermeasures" title="table of threats and counter measures">
            <a:extLst>
              <a:ext uri="{FF2B5EF4-FFF2-40B4-BE49-F238E27FC236}">
                <a16:creationId xmlns:a16="http://schemas.microsoft.com/office/drawing/2014/main" id="{A972F135-0862-CD40-9E39-6FD778900ADA}"/>
              </a:ext>
            </a:extLst>
          </p:cNvPr>
          <p:cNvGraphicFramePr>
            <a:graphicFrameLocks noGrp="1"/>
          </p:cNvGraphicFramePr>
          <p:nvPr>
            <p:extLst>
              <p:ext uri="{D42A27DB-BD31-4B8C-83A1-F6EECF244321}">
                <p14:modId xmlns:p14="http://schemas.microsoft.com/office/powerpoint/2010/main" val="3912115072"/>
              </p:ext>
            </p:extLst>
          </p:nvPr>
        </p:nvGraphicFramePr>
        <p:xfrm>
          <a:off x="646111" y="1751373"/>
          <a:ext cx="10968244" cy="4184855"/>
        </p:xfrm>
        <a:graphic>
          <a:graphicData uri="http://schemas.openxmlformats.org/drawingml/2006/table">
            <a:tbl>
              <a:tblPr firstRow="1" bandRow="1">
                <a:tableStyleId>{793D81CF-94F2-401A-BA57-92F5A7B2D0C5}</a:tableStyleId>
              </a:tblPr>
              <a:tblGrid>
                <a:gridCol w="5484122">
                  <a:extLst>
                    <a:ext uri="{9D8B030D-6E8A-4147-A177-3AD203B41FA5}">
                      <a16:colId xmlns:a16="http://schemas.microsoft.com/office/drawing/2014/main" val="2859410074"/>
                    </a:ext>
                  </a:extLst>
                </a:gridCol>
                <a:gridCol w="5484122">
                  <a:extLst>
                    <a:ext uri="{9D8B030D-6E8A-4147-A177-3AD203B41FA5}">
                      <a16:colId xmlns:a16="http://schemas.microsoft.com/office/drawing/2014/main" val="4268544063"/>
                    </a:ext>
                  </a:extLst>
                </a:gridCol>
              </a:tblGrid>
              <a:tr h="836971">
                <a:tc>
                  <a:txBody>
                    <a:bodyPr/>
                    <a:lstStyle/>
                    <a:p>
                      <a:r>
                        <a:rPr lang="en-US"/>
                        <a:t>Threats</a:t>
                      </a:r>
                    </a:p>
                  </a:txBody>
                  <a:tcPr/>
                </a:tc>
                <a:tc>
                  <a:txBody>
                    <a:bodyPr/>
                    <a:lstStyle/>
                    <a:p>
                      <a:r>
                        <a:rPr lang="en-US"/>
                        <a:t>Countermeasure</a:t>
                      </a:r>
                    </a:p>
                  </a:txBody>
                  <a:tcPr/>
                </a:tc>
                <a:extLst>
                  <a:ext uri="{0D108BD9-81ED-4DB2-BD59-A6C34878D82A}">
                    <a16:rowId xmlns:a16="http://schemas.microsoft.com/office/drawing/2014/main" val="2006394667"/>
                  </a:ext>
                </a:extLst>
              </a:tr>
              <a:tr h="836971">
                <a:tc>
                  <a:txBody>
                    <a:bodyPr/>
                    <a:lstStyle/>
                    <a:p>
                      <a:r>
                        <a:rPr lang="en-US"/>
                        <a:t>USB viruses, physical damage, exfiltration</a:t>
                      </a:r>
                    </a:p>
                  </a:txBody>
                  <a:tcPr/>
                </a:tc>
                <a:tc>
                  <a:txBody>
                    <a:bodyPr/>
                    <a:lstStyle/>
                    <a:p>
                      <a:r>
                        <a:rPr lang="en-US"/>
                        <a:t>Control USB ports and locks</a:t>
                      </a:r>
                    </a:p>
                  </a:txBody>
                  <a:tcPr/>
                </a:tc>
                <a:extLst>
                  <a:ext uri="{0D108BD9-81ED-4DB2-BD59-A6C34878D82A}">
                    <a16:rowId xmlns:a16="http://schemas.microsoft.com/office/drawing/2014/main" val="4213066047"/>
                  </a:ext>
                </a:extLst>
              </a:tr>
              <a:tr h="836971">
                <a:tc>
                  <a:txBody>
                    <a:bodyPr/>
                    <a:lstStyle/>
                    <a:p>
                      <a:r>
                        <a:rPr lang="en-US"/>
                        <a:t>Loss of mobile devices</a:t>
                      </a:r>
                    </a:p>
                  </a:txBody>
                  <a:tcPr/>
                </a:tc>
                <a:tc>
                  <a:txBody>
                    <a:bodyPr/>
                    <a:lstStyle/>
                    <a:p>
                      <a:r>
                        <a:rPr lang="en-US"/>
                        <a:t>Nuke options, encryption, locators</a:t>
                      </a:r>
                    </a:p>
                  </a:txBody>
                  <a:tcPr/>
                </a:tc>
                <a:extLst>
                  <a:ext uri="{0D108BD9-81ED-4DB2-BD59-A6C34878D82A}">
                    <a16:rowId xmlns:a16="http://schemas.microsoft.com/office/drawing/2014/main" val="3770981051"/>
                  </a:ext>
                </a:extLst>
              </a:tr>
              <a:tr h="836971">
                <a:tc>
                  <a:txBody>
                    <a:bodyPr/>
                    <a:lstStyle/>
                    <a:p>
                      <a:r>
                        <a:rPr lang="en-US"/>
                        <a:t>Penetration of facility</a:t>
                      </a:r>
                    </a:p>
                  </a:txBody>
                  <a:tcPr/>
                </a:tc>
                <a:tc>
                  <a:txBody>
                    <a:bodyPr/>
                    <a:lstStyle/>
                    <a:p>
                      <a:r>
                        <a:rPr lang="en-US"/>
                        <a:t>Staff training, security controls (locks and cameras)</a:t>
                      </a:r>
                    </a:p>
                  </a:txBody>
                  <a:tcPr/>
                </a:tc>
                <a:extLst>
                  <a:ext uri="{0D108BD9-81ED-4DB2-BD59-A6C34878D82A}">
                    <a16:rowId xmlns:a16="http://schemas.microsoft.com/office/drawing/2014/main" val="3370995103"/>
                  </a:ext>
                </a:extLst>
              </a:tr>
              <a:tr h="836971">
                <a:tc>
                  <a:txBody>
                    <a:bodyPr/>
                    <a:lstStyle/>
                    <a:p>
                      <a:r>
                        <a:rPr lang="en-US"/>
                        <a:t>Data theft</a:t>
                      </a:r>
                    </a:p>
                  </a:txBody>
                  <a:tcPr/>
                </a:tc>
                <a:tc>
                  <a:txBody>
                    <a:bodyPr/>
                    <a:lstStyle/>
                    <a:p>
                      <a:r>
                        <a:rPr lang="en-US" dirty="0"/>
                        <a:t>Encryption, data </a:t>
                      </a:r>
                      <a:r>
                        <a:rPr lang="en-US" dirty="0" err="1"/>
                        <a:t>governace</a:t>
                      </a:r>
                      <a:r>
                        <a:rPr lang="en-US" dirty="0"/>
                        <a:t>, secure storage areas</a:t>
                      </a:r>
                    </a:p>
                  </a:txBody>
                  <a:tcPr/>
                </a:tc>
                <a:extLst>
                  <a:ext uri="{0D108BD9-81ED-4DB2-BD59-A6C34878D82A}">
                    <a16:rowId xmlns:a16="http://schemas.microsoft.com/office/drawing/2014/main" val="3504877271"/>
                  </a:ext>
                </a:extLst>
              </a:tr>
            </a:tbl>
          </a:graphicData>
        </a:graphic>
      </p:graphicFrame>
    </p:spTree>
    <p:extLst>
      <p:ext uri="{BB962C8B-B14F-4D97-AF65-F5344CB8AC3E}">
        <p14:creationId xmlns:p14="http://schemas.microsoft.com/office/powerpoint/2010/main" val="3184298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IoT</a:t>
            </a:r>
            <a:r>
              <a:rPr lang="en-US" dirty="0"/>
              <a:t> A New Threat</a:t>
            </a:r>
          </a:p>
        </p:txBody>
      </p:sp>
      <p:sp>
        <p:nvSpPr>
          <p:cNvPr id="3" name="Content Placeholder 2"/>
          <p:cNvSpPr>
            <a:spLocks noGrp="1"/>
          </p:cNvSpPr>
          <p:nvPr>
            <p:ph idx="1"/>
          </p:nvPr>
        </p:nvSpPr>
        <p:spPr>
          <a:xfrm>
            <a:off x="1103313" y="2052918"/>
            <a:ext cx="4528728" cy="4195481"/>
          </a:xfrm>
        </p:spPr>
        <p:txBody>
          <a:bodyPr/>
          <a:lstStyle/>
          <a:p>
            <a:r>
              <a:rPr lang="en-US" dirty="0"/>
              <a:t>Smart home devices</a:t>
            </a:r>
          </a:p>
          <a:p>
            <a:r>
              <a:rPr lang="en-US"/>
              <a:t>Business issues</a:t>
            </a:r>
          </a:p>
          <a:p>
            <a:pPr lvl="1"/>
            <a:r>
              <a:rPr lang="en-US"/>
              <a:t> example vending machines on wifi</a:t>
            </a:r>
          </a:p>
          <a:p>
            <a:endParaRPr lang="en-US" dirty="0"/>
          </a:p>
        </p:txBody>
      </p:sp>
      <p:pic>
        <p:nvPicPr>
          <p:cNvPr id="4" name="Picture 3" descr="On the internet of things nobody knows you're a phone" title="Meme"/>
          <p:cNvPicPr>
            <a:picLocks noChangeAspect="1"/>
          </p:cNvPicPr>
          <p:nvPr/>
        </p:nvPicPr>
        <p:blipFill>
          <a:blip r:embed="rId2"/>
          <a:stretch>
            <a:fillRect/>
          </a:stretch>
        </p:blipFill>
        <p:spPr>
          <a:xfrm>
            <a:off x="5722327" y="1431974"/>
            <a:ext cx="4686300" cy="4191000"/>
          </a:xfrm>
          <a:prstGeom prst="rect">
            <a:avLst/>
          </a:prstGeom>
        </p:spPr>
      </p:pic>
    </p:spTree>
    <p:extLst>
      <p:ext uri="{BB962C8B-B14F-4D97-AF65-F5344CB8AC3E}">
        <p14:creationId xmlns:p14="http://schemas.microsoft.com/office/powerpoint/2010/main" val="37055179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70</TotalTime>
  <Words>207</Words>
  <Application>Microsoft Office PowerPoint</Application>
  <PresentationFormat>Widescreen</PresentationFormat>
  <Paragraphs>60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Wingdings 3</vt:lpstr>
      <vt:lpstr>Ion</vt:lpstr>
      <vt:lpstr>Week 10</vt:lpstr>
      <vt:lpstr>What is Physical Security and why is it important?</vt:lpstr>
      <vt:lpstr>Things that are over looked</vt:lpstr>
      <vt:lpstr>Physical Security</vt:lpstr>
      <vt:lpstr>Protecting systems</vt:lpstr>
      <vt:lpstr>White listing and black listing</vt:lpstr>
      <vt:lpstr>Peripheral Threats</vt:lpstr>
      <vt:lpstr>Threats and Countermeasures</vt:lpstr>
      <vt:lpstr>IoT A New Threat</vt:lpstr>
    </vt:vector>
  </TitlesOfParts>
  <Company>Northern Essex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Holden-Gouveia, Adrianna</dc:creator>
  <cp:lastModifiedBy>Adrianna Holden-Gouveia</cp:lastModifiedBy>
  <cp:revision>19</cp:revision>
  <dcterms:created xsi:type="dcterms:W3CDTF">2017-09-07T14:55:32Z</dcterms:created>
  <dcterms:modified xsi:type="dcterms:W3CDTF">2018-02-28T18:25:55Z</dcterms:modified>
</cp:coreProperties>
</file>